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61" r:id="rId2"/>
    <p:sldId id="270" r:id="rId3"/>
    <p:sldId id="269" r:id="rId4"/>
    <p:sldId id="272" r:id="rId5"/>
    <p:sldId id="273" r:id="rId6"/>
    <p:sldId id="274" r:id="rId7"/>
    <p:sldId id="275" r:id="rId8"/>
    <p:sldId id="276"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9" autoAdjust="0"/>
    <p:restoredTop sz="94663" autoAdjust="0"/>
  </p:normalViewPr>
  <p:slideViewPr>
    <p:cSldViewPr snapToGrid="0" snapToObjects="1">
      <p:cViewPr varScale="1">
        <p:scale>
          <a:sx n="74" d="100"/>
          <a:sy n="74" d="100"/>
        </p:scale>
        <p:origin x="-93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printerSettings" Target="printerSettings/printerSettings1.bin"/></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A9ACBFD-4683-8644-9DF3-1A8A8101879D}" type="datetimeFigureOut">
              <a:rPr lang="en-US" smtClean="0"/>
              <a:t>2/10/17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283727-253B-0C49-856E-529FC93F0B12}" type="slidenum">
              <a:rPr lang="en-US" smtClean="0"/>
              <a:t>‹#›</a:t>
            </a:fld>
            <a:endParaRPr lang="en-US"/>
          </a:p>
        </p:txBody>
      </p:sp>
    </p:spTree>
    <p:extLst>
      <p:ext uri="{BB962C8B-B14F-4D97-AF65-F5344CB8AC3E}">
        <p14:creationId xmlns:p14="http://schemas.microsoft.com/office/powerpoint/2010/main" val="24726246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9ACBFD-4683-8644-9DF3-1A8A8101879D}" type="datetimeFigureOut">
              <a:rPr lang="en-US" smtClean="0"/>
              <a:t>2/10/17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283727-253B-0C49-856E-529FC93F0B12}" type="slidenum">
              <a:rPr lang="en-US" smtClean="0"/>
              <a:t>‹#›</a:t>
            </a:fld>
            <a:endParaRPr lang="en-US"/>
          </a:p>
        </p:txBody>
      </p:sp>
    </p:spTree>
    <p:extLst>
      <p:ext uri="{BB962C8B-B14F-4D97-AF65-F5344CB8AC3E}">
        <p14:creationId xmlns:p14="http://schemas.microsoft.com/office/powerpoint/2010/main" val="17834837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9ACBFD-4683-8644-9DF3-1A8A8101879D}" type="datetimeFigureOut">
              <a:rPr lang="en-US" smtClean="0"/>
              <a:t>2/10/17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283727-253B-0C49-856E-529FC93F0B12}" type="slidenum">
              <a:rPr lang="en-US" smtClean="0"/>
              <a:t>‹#›</a:t>
            </a:fld>
            <a:endParaRPr lang="en-US"/>
          </a:p>
        </p:txBody>
      </p:sp>
    </p:spTree>
    <p:extLst>
      <p:ext uri="{BB962C8B-B14F-4D97-AF65-F5344CB8AC3E}">
        <p14:creationId xmlns:p14="http://schemas.microsoft.com/office/powerpoint/2010/main" val="8789280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9ACBFD-4683-8644-9DF3-1A8A8101879D}" type="datetimeFigureOut">
              <a:rPr lang="en-US" smtClean="0"/>
              <a:t>2/10/17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283727-253B-0C49-856E-529FC93F0B12}" type="slidenum">
              <a:rPr lang="en-US" smtClean="0"/>
              <a:t>‹#›</a:t>
            </a:fld>
            <a:endParaRPr lang="en-US"/>
          </a:p>
        </p:txBody>
      </p:sp>
    </p:spTree>
    <p:extLst>
      <p:ext uri="{BB962C8B-B14F-4D97-AF65-F5344CB8AC3E}">
        <p14:creationId xmlns:p14="http://schemas.microsoft.com/office/powerpoint/2010/main" val="4194295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9ACBFD-4683-8644-9DF3-1A8A8101879D}" type="datetimeFigureOut">
              <a:rPr lang="en-US" smtClean="0"/>
              <a:t>2/10/17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283727-253B-0C49-856E-529FC93F0B12}" type="slidenum">
              <a:rPr lang="en-US" smtClean="0"/>
              <a:t>‹#›</a:t>
            </a:fld>
            <a:endParaRPr lang="en-US"/>
          </a:p>
        </p:txBody>
      </p:sp>
    </p:spTree>
    <p:extLst>
      <p:ext uri="{BB962C8B-B14F-4D97-AF65-F5344CB8AC3E}">
        <p14:creationId xmlns:p14="http://schemas.microsoft.com/office/powerpoint/2010/main" val="7257289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A9ACBFD-4683-8644-9DF3-1A8A8101879D}" type="datetimeFigureOut">
              <a:rPr lang="en-US" smtClean="0"/>
              <a:t>2/10/17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283727-253B-0C49-856E-529FC93F0B12}" type="slidenum">
              <a:rPr lang="en-US" smtClean="0"/>
              <a:t>‹#›</a:t>
            </a:fld>
            <a:endParaRPr lang="en-US"/>
          </a:p>
        </p:txBody>
      </p:sp>
    </p:spTree>
    <p:extLst>
      <p:ext uri="{BB962C8B-B14F-4D97-AF65-F5344CB8AC3E}">
        <p14:creationId xmlns:p14="http://schemas.microsoft.com/office/powerpoint/2010/main" val="1841532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A9ACBFD-4683-8644-9DF3-1A8A8101879D}" type="datetimeFigureOut">
              <a:rPr lang="en-US" smtClean="0"/>
              <a:t>2/10/17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C283727-253B-0C49-856E-529FC93F0B12}" type="slidenum">
              <a:rPr lang="en-US" smtClean="0"/>
              <a:t>‹#›</a:t>
            </a:fld>
            <a:endParaRPr lang="en-US"/>
          </a:p>
        </p:txBody>
      </p:sp>
    </p:spTree>
    <p:extLst>
      <p:ext uri="{BB962C8B-B14F-4D97-AF65-F5344CB8AC3E}">
        <p14:creationId xmlns:p14="http://schemas.microsoft.com/office/powerpoint/2010/main" val="38668851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A9ACBFD-4683-8644-9DF3-1A8A8101879D}" type="datetimeFigureOut">
              <a:rPr lang="en-US" smtClean="0"/>
              <a:t>2/10/17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C283727-253B-0C49-856E-529FC93F0B12}" type="slidenum">
              <a:rPr lang="en-US" smtClean="0"/>
              <a:t>‹#›</a:t>
            </a:fld>
            <a:endParaRPr lang="en-US"/>
          </a:p>
        </p:txBody>
      </p:sp>
    </p:spTree>
    <p:extLst>
      <p:ext uri="{BB962C8B-B14F-4D97-AF65-F5344CB8AC3E}">
        <p14:creationId xmlns:p14="http://schemas.microsoft.com/office/powerpoint/2010/main" val="36075921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9ACBFD-4683-8644-9DF3-1A8A8101879D}" type="datetimeFigureOut">
              <a:rPr lang="en-US" smtClean="0"/>
              <a:t>2/10/17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C283727-253B-0C49-856E-529FC93F0B12}" type="slidenum">
              <a:rPr lang="en-US" smtClean="0"/>
              <a:t>‹#›</a:t>
            </a:fld>
            <a:endParaRPr lang="en-US"/>
          </a:p>
        </p:txBody>
      </p:sp>
    </p:spTree>
    <p:extLst>
      <p:ext uri="{BB962C8B-B14F-4D97-AF65-F5344CB8AC3E}">
        <p14:creationId xmlns:p14="http://schemas.microsoft.com/office/powerpoint/2010/main" val="40967210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9ACBFD-4683-8644-9DF3-1A8A8101879D}" type="datetimeFigureOut">
              <a:rPr lang="en-US" smtClean="0"/>
              <a:t>2/10/17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283727-253B-0C49-856E-529FC93F0B12}" type="slidenum">
              <a:rPr lang="en-US" smtClean="0"/>
              <a:t>‹#›</a:t>
            </a:fld>
            <a:endParaRPr lang="en-US"/>
          </a:p>
        </p:txBody>
      </p:sp>
    </p:spTree>
    <p:extLst>
      <p:ext uri="{BB962C8B-B14F-4D97-AF65-F5344CB8AC3E}">
        <p14:creationId xmlns:p14="http://schemas.microsoft.com/office/powerpoint/2010/main" val="20993636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9ACBFD-4683-8644-9DF3-1A8A8101879D}" type="datetimeFigureOut">
              <a:rPr lang="en-US" smtClean="0"/>
              <a:t>2/10/17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283727-253B-0C49-856E-529FC93F0B12}" type="slidenum">
              <a:rPr lang="en-US" smtClean="0"/>
              <a:t>‹#›</a:t>
            </a:fld>
            <a:endParaRPr lang="en-US"/>
          </a:p>
        </p:txBody>
      </p:sp>
    </p:spTree>
    <p:extLst>
      <p:ext uri="{BB962C8B-B14F-4D97-AF65-F5344CB8AC3E}">
        <p14:creationId xmlns:p14="http://schemas.microsoft.com/office/powerpoint/2010/main" val="340759814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9ACBFD-4683-8644-9DF3-1A8A8101879D}" type="datetimeFigureOut">
              <a:rPr lang="en-US" smtClean="0"/>
              <a:t>2/10/17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283727-253B-0C49-856E-529FC93F0B12}" type="slidenum">
              <a:rPr lang="en-US" smtClean="0"/>
              <a:t>‹#›</a:t>
            </a:fld>
            <a:endParaRPr lang="en-US"/>
          </a:p>
        </p:txBody>
      </p:sp>
    </p:spTree>
    <p:extLst>
      <p:ext uri="{BB962C8B-B14F-4D97-AF65-F5344CB8AC3E}">
        <p14:creationId xmlns:p14="http://schemas.microsoft.com/office/powerpoint/2010/main" val="17456452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American Typewriter"/>
          <a:ea typeface="+mj-ea"/>
          <a:cs typeface="American Typewriter"/>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American Typewriter"/>
          <a:ea typeface="+mn-ea"/>
          <a:cs typeface="American Typewriter"/>
        </a:defRPr>
      </a:lvl1pPr>
      <a:lvl2pPr marL="742950" indent="-285750" algn="l" defTabSz="457200" rtl="0" eaLnBrk="1" latinLnBrk="0" hangingPunct="1">
        <a:spcBef>
          <a:spcPct val="20000"/>
        </a:spcBef>
        <a:buFont typeface="Arial"/>
        <a:buChar char="–"/>
        <a:defRPr sz="2800" kern="1200">
          <a:solidFill>
            <a:schemeClr val="tx1"/>
          </a:solidFill>
          <a:latin typeface="American Typewriter"/>
          <a:ea typeface="+mn-ea"/>
          <a:cs typeface="American Typewriter"/>
        </a:defRPr>
      </a:lvl2pPr>
      <a:lvl3pPr marL="1143000" indent="-228600" algn="l" defTabSz="457200" rtl="0" eaLnBrk="1" latinLnBrk="0" hangingPunct="1">
        <a:spcBef>
          <a:spcPct val="20000"/>
        </a:spcBef>
        <a:buFont typeface="Arial"/>
        <a:buChar char="•"/>
        <a:defRPr sz="2400" kern="1200">
          <a:solidFill>
            <a:schemeClr val="tx1"/>
          </a:solidFill>
          <a:latin typeface="American Typewriter"/>
          <a:ea typeface="+mn-ea"/>
          <a:cs typeface="American Typewriter"/>
        </a:defRPr>
      </a:lvl3pPr>
      <a:lvl4pPr marL="1600200" indent="-228600" algn="l" defTabSz="457200" rtl="0" eaLnBrk="1" latinLnBrk="0" hangingPunct="1">
        <a:spcBef>
          <a:spcPct val="20000"/>
        </a:spcBef>
        <a:buFont typeface="Arial"/>
        <a:buChar char="–"/>
        <a:defRPr sz="2000" kern="1200">
          <a:solidFill>
            <a:schemeClr val="tx1"/>
          </a:solidFill>
          <a:latin typeface="American Typewriter"/>
          <a:ea typeface="+mn-ea"/>
          <a:cs typeface="American Typewriter"/>
        </a:defRPr>
      </a:lvl4pPr>
      <a:lvl5pPr marL="2057400" indent="-228600" algn="l" defTabSz="457200" rtl="0" eaLnBrk="1" latinLnBrk="0" hangingPunct="1">
        <a:spcBef>
          <a:spcPct val="20000"/>
        </a:spcBef>
        <a:buFont typeface="Arial"/>
        <a:buChar char="»"/>
        <a:defRPr sz="2000" kern="1200">
          <a:solidFill>
            <a:schemeClr val="tx1"/>
          </a:solidFill>
          <a:latin typeface="American Typewriter"/>
          <a:ea typeface="+mn-ea"/>
          <a:cs typeface="American Typewriter"/>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49738"/>
            <a:ext cx="8972362" cy="1274632"/>
          </a:xfrm>
        </p:spPr>
        <p:txBody>
          <a:bodyPr>
            <a:normAutofit fontScale="90000"/>
          </a:bodyPr>
          <a:lstStyle/>
          <a:p>
            <a:r>
              <a:rPr lang="en-US" b="1" baseline="0" dirty="0" smtClean="0"/>
              <a:t>Characteristics</a:t>
            </a:r>
            <a:br>
              <a:rPr lang="en-US" b="1" baseline="0" dirty="0" smtClean="0"/>
            </a:br>
            <a:r>
              <a:rPr lang="en-US" b="1" baseline="0" dirty="0" smtClean="0"/>
              <a:t>of</a:t>
            </a:r>
            <a:r>
              <a:rPr lang="en-US" b="1" dirty="0" smtClean="0"/>
              <a:t> a </a:t>
            </a:r>
            <a:r>
              <a:rPr lang="en-US" b="1" dirty="0" smtClean="0"/>
              <a:t>Detective</a:t>
            </a:r>
            <a:r>
              <a:rPr lang="en-US" b="1" dirty="0" smtClean="0"/>
              <a:t> </a:t>
            </a:r>
            <a:r>
              <a:rPr lang="en-US" b="1" dirty="0" smtClean="0"/>
              <a:t>Sto</a:t>
            </a:r>
            <a:r>
              <a:rPr lang="en-US" b="1" dirty="0" smtClean="0"/>
              <a:t>ry</a:t>
            </a:r>
            <a:endParaRPr lang="en-US" b="1" dirty="0"/>
          </a:p>
        </p:txBody>
      </p:sp>
      <p:sp>
        <p:nvSpPr>
          <p:cNvPr id="7" name="Content Placeholder 2"/>
          <p:cNvSpPr txBox="1">
            <a:spLocks/>
          </p:cNvSpPr>
          <p:nvPr/>
        </p:nvSpPr>
        <p:spPr>
          <a:xfrm>
            <a:off x="371381" y="5706336"/>
            <a:ext cx="8229600" cy="1151664"/>
          </a:xfrm>
          <a:prstGeom prst="rect">
            <a:avLst/>
          </a:prstGeom>
        </p:spPr>
        <p:txBody>
          <a:bodyPr vert="horz" lIns="91440" tIns="45720" rIns="91440" bIns="45720" rtlCol="0">
            <a:normAutofit/>
          </a:bodyPr>
          <a:lstStyle>
            <a:lvl1pPr marL="0" indent="0" algn="ctr" defTabSz="457200" rtl="0" eaLnBrk="1" latinLnBrk="0" hangingPunct="1">
              <a:spcBef>
                <a:spcPct val="20000"/>
              </a:spcBef>
              <a:buFont typeface="Arial"/>
              <a:buNone/>
              <a:defRPr sz="3200" kern="1200">
                <a:solidFill>
                  <a:schemeClr val="tx1">
                    <a:tint val="75000"/>
                  </a:schemeClr>
                </a:solidFill>
                <a:latin typeface="American Typewriter"/>
                <a:ea typeface="+mn-ea"/>
                <a:cs typeface="American Typewriter"/>
              </a:defRPr>
            </a:lvl1pPr>
            <a:lvl2pPr marL="457200" indent="0" algn="ctr" defTabSz="457200" rtl="0" eaLnBrk="1" latinLnBrk="0" hangingPunct="1">
              <a:spcBef>
                <a:spcPct val="20000"/>
              </a:spcBef>
              <a:buFont typeface="Arial"/>
              <a:buNone/>
              <a:defRPr sz="2800" kern="1200">
                <a:solidFill>
                  <a:schemeClr val="tx1">
                    <a:tint val="75000"/>
                  </a:schemeClr>
                </a:solidFill>
                <a:latin typeface="American Typewriter"/>
                <a:ea typeface="+mn-ea"/>
                <a:cs typeface="American Typewriter"/>
              </a:defRPr>
            </a:lvl2pPr>
            <a:lvl3pPr marL="914400" indent="0" algn="ctr" defTabSz="457200" rtl="0" eaLnBrk="1" latinLnBrk="0" hangingPunct="1">
              <a:spcBef>
                <a:spcPct val="20000"/>
              </a:spcBef>
              <a:buFont typeface="Arial"/>
              <a:buNone/>
              <a:defRPr sz="2400" kern="1200">
                <a:solidFill>
                  <a:schemeClr val="tx1">
                    <a:tint val="75000"/>
                  </a:schemeClr>
                </a:solidFill>
                <a:latin typeface="American Typewriter"/>
                <a:ea typeface="+mn-ea"/>
                <a:cs typeface="American Typewriter"/>
              </a:defRPr>
            </a:lvl3pPr>
            <a:lvl4pPr marL="1371600" indent="0" algn="ctr" defTabSz="457200" rtl="0" eaLnBrk="1" latinLnBrk="0" hangingPunct="1">
              <a:spcBef>
                <a:spcPct val="20000"/>
              </a:spcBef>
              <a:buFont typeface="Arial"/>
              <a:buNone/>
              <a:defRPr sz="2000" kern="1200">
                <a:solidFill>
                  <a:schemeClr val="tx1">
                    <a:tint val="75000"/>
                  </a:schemeClr>
                </a:solidFill>
                <a:latin typeface="American Typewriter"/>
                <a:ea typeface="+mn-ea"/>
                <a:cs typeface="American Typewriter"/>
              </a:defRPr>
            </a:lvl4pPr>
            <a:lvl5pPr marL="1828800" indent="0" algn="ctr" defTabSz="457200" rtl="0" eaLnBrk="1" latinLnBrk="0" hangingPunct="1">
              <a:spcBef>
                <a:spcPct val="20000"/>
              </a:spcBef>
              <a:buFont typeface="Arial"/>
              <a:buNone/>
              <a:defRPr sz="2000" kern="1200">
                <a:solidFill>
                  <a:schemeClr val="tx1">
                    <a:tint val="75000"/>
                  </a:schemeClr>
                </a:solidFill>
                <a:latin typeface="American Typewriter"/>
                <a:ea typeface="+mn-ea"/>
                <a:cs typeface="American Typewriter"/>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r>
              <a:rPr lang="en-US" dirty="0" smtClean="0"/>
              <a:t>A good detective story generally follows six “unwritten rules.” </a:t>
            </a:r>
          </a:p>
          <a:p>
            <a:endParaRPr lang="en-US" dirty="0"/>
          </a:p>
        </p:txBody>
      </p:sp>
      <p:pic>
        <p:nvPicPr>
          <p:cNvPr id="9" name="Picture 8" descr="ckpvkfdelidvzvluzyws.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0817" y="1558520"/>
            <a:ext cx="7250729" cy="3976206"/>
          </a:xfrm>
          <a:prstGeom prst="rect">
            <a:avLst/>
          </a:prstGeom>
        </p:spPr>
      </p:pic>
    </p:spTree>
    <p:extLst>
      <p:ext uri="{BB962C8B-B14F-4D97-AF65-F5344CB8AC3E}">
        <p14:creationId xmlns:p14="http://schemas.microsoft.com/office/powerpoint/2010/main" val="2497354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13388"/>
            <a:ext cx="8686800" cy="6179436"/>
          </a:xfrm>
        </p:spPr>
        <p:txBody>
          <a:bodyPr>
            <a:noAutofit/>
          </a:bodyPr>
          <a:lstStyle/>
          <a:p>
            <a:pPr marL="0" indent="0">
              <a:buNone/>
            </a:pPr>
            <a:r>
              <a:rPr lang="en-US" sz="4000" dirty="0"/>
              <a:t>C. Hugh Holman’s </a:t>
            </a:r>
            <a:r>
              <a:rPr lang="en-US" sz="4000" i="1" dirty="0"/>
              <a:t>A Handbook to Literature </a:t>
            </a:r>
            <a:r>
              <a:rPr lang="en-US" sz="4000" dirty="0"/>
              <a:t>defines a detective story as “a novel or short story in which a crime, usually a murder – the identity of the perpetrator unknown – is solved by a detective through a logical assembling and interpretation of palpable evidence, known as clues.” </a:t>
            </a:r>
            <a:endParaRPr lang="en-US" sz="4000" dirty="0"/>
          </a:p>
        </p:txBody>
      </p:sp>
    </p:spTree>
    <p:extLst>
      <p:ext uri="{BB962C8B-B14F-4D97-AF65-F5344CB8AC3E}">
        <p14:creationId xmlns:p14="http://schemas.microsoft.com/office/powerpoint/2010/main" val="3710089178"/>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14657" y="616355"/>
            <a:ext cx="7884393" cy="5115449"/>
          </a:xfrm>
        </p:spPr>
        <p:txBody>
          <a:bodyPr>
            <a:normAutofit/>
          </a:bodyPr>
          <a:lstStyle/>
          <a:p>
            <a:pPr marL="0" indent="0">
              <a:buNone/>
            </a:pPr>
            <a:r>
              <a:rPr lang="en-US" sz="4000" b="1" dirty="0"/>
              <a:t>First</a:t>
            </a:r>
            <a:r>
              <a:rPr lang="en-US" sz="4000" dirty="0"/>
              <a:t>, the crime must be significant, worthy of the attention it receives. Most stories involve murder, though Conan Doyle tied the majority of his crimes to greed and theft.</a:t>
            </a:r>
          </a:p>
          <a:p>
            <a:endParaRPr lang="en-US" dirty="0"/>
          </a:p>
        </p:txBody>
      </p:sp>
    </p:spTree>
    <p:extLst>
      <p:ext uri="{BB962C8B-B14F-4D97-AF65-F5344CB8AC3E}">
        <p14:creationId xmlns:p14="http://schemas.microsoft.com/office/powerpoint/2010/main" val="2140883610"/>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14657" y="616355"/>
            <a:ext cx="8038867" cy="5939181"/>
          </a:xfrm>
        </p:spPr>
        <p:txBody>
          <a:bodyPr>
            <a:noAutofit/>
          </a:bodyPr>
          <a:lstStyle/>
          <a:p>
            <a:pPr marL="0" indent="0">
              <a:buNone/>
            </a:pPr>
            <a:r>
              <a:rPr lang="en-US" sz="4000" b="1" dirty="0"/>
              <a:t>Second</a:t>
            </a:r>
            <a:r>
              <a:rPr lang="en-US" sz="4000" dirty="0"/>
              <a:t>, the detective must be in some way a memorable character. He or she must be very intelligent, of course, unusually clever and observant, but also quirky, possessing perhaps some </a:t>
            </a:r>
            <a:r>
              <a:rPr lang="en-US" sz="4000" dirty="0" smtClean="0"/>
              <a:t>idiosyncrasies </a:t>
            </a:r>
            <a:r>
              <a:rPr lang="en-US" sz="4000" dirty="0"/>
              <a:t>that distinguish him or her. </a:t>
            </a:r>
            <a:endParaRPr lang="en-US" sz="4000" dirty="0"/>
          </a:p>
        </p:txBody>
      </p:sp>
    </p:spTree>
    <p:extLst>
      <p:ext uri="{BB962C8B-B14F-4D97-AF65-F5344CB8AC3E}">
        <p14:creationId xmlns:p14="http://schemas.microsoft.com/office/powerpoint/2010/main" val="1640666257"/>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14657" y="616355"/>
            <a:ext cx="8038867" cy="5939181"/>
          </a:xfrm>
        </p:spPr>
        <p:txBody>
          <a:bodyPr>
            <a:noAutofit/>
          </a:bodyPr>
          <a:lstStyle/>
          <a:p>
            <a:pPr marL="0" indent="0">
              <a:buNone/>
            </a:pPr>
            <a:r>
              <a:rPr lang="en-US" sz="4000" b="1" dirty="0"/>
              <a:t>Third</a:t>
            </a:r>
            <a:r>
              <a:rPr lang="en-US" sz="4000" dirty="0"/>
              <a:t>, along with an exceptional detective, there must be an outstanding opponent, a criminal clever enough to be a match for the hero. Solving the crime can’t be too easy.</a:t>
            </a:r>
            <a:r>
              <a:rPr lang="en-US" sz="4000" dirty="0"/>
              <a:t> </a:t>
            </a:r>
            <a:endParaRPr lang="en-US" sz="4000" dirty="0"/>
          </a:p>
        </p:txBody>
      </p:sp>
    </p:spTree>
    <p:extLst>
      <p:ext uri="{BB962C8B-B14F-4D97-AF65-F5344CB8AC3E}">
        <p14:creationId xmlns:p14="http://schemas.microsoft.com/office/powerpoint/2010/main" val="2193734948"/>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14657" y="616355"/>
            <a:ext cx="8038867" cy="5939181"/>
          </a:xfrm>
        </p:spPr>
        <p:txBody>
          <a:bodyPr>
            <a:noAutofit/>
          </a:bodyPr>
          <a:lstStyle/>
          <a:p>
            <a:pPr marL="0" indent="0">
              <a:buNone/>
            </a:pPr>
            <a:r>
              <a:rPr lang="en-US" sz="4000" b="1" dirty="0"/>
              <a:t>Fourth</a:t>
            </a:r>
            <a:r>
              <a:rPr lang="en-US" sz="4000" dirty="0"/>
              <a:t>, because a large part of the attraction of a detective story is the opportunity for the reader to try to figure out the solution along with the detective, all suspects of the crime must be introduced early in the </a:t>
            </a:r>
            <a:r>
              <a:rPr lang="en-US" sz="4000" dirty="0" smtClean="0"/>
              <a:t>story.</a:t>
            </a:r>
            <a:endParaRPr lang="en-US" sz="4000" dirty="0"/>
          </a:p>
        </p:txBody>
      </p:sp>
    </p:spTree>
    <p:extLst>
      <p:ext uri="{BB962C8B-B14F-4D97-AF65-F5344CB8AC3E}">
        <p14:creationId xmlns:p14="http://schemas.microsoft.com/office/powerpoint/2010/main" val="1902478649"/>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14657" y="616355"/>
            <a:ext cx="8038867" cy="5939181"/>
          </a:xfrm>
        </p:spPr>
        <p:txBody>
          <a:bodyPr>
            <a:noAutofit/>
          </a:bodyPr>
          <a:lstStyle/>
          <a:p>
            <a:pPr marL="0" indent="0">
              <a:buNone/>
            </a:pPr>
            <a:r>
              <a:rPr lang="en-US" sz="4000" b="1" dirty="0"/>
              <a:t>Fifth</a:t>
            </a:r>
            <a:r>
              <a:rPr lang="en-US" sz="4000" dirty="0"/>
              <a:t>, all clues the detective discovers must be made available to the reader also.</a:t>
            </a:r>
            <a:r>
              <a:rPr lang="en-US" sz="4000" dirty="0"/>
              <a:t> </a:t>
            </a:r>
            <a:endParaRPr lang="en-US" sz="4000" dirty="0"/>
          </a:p>
        </p:txBody>
      </p:sp>
    </p:spTree>
    <p:extLst>
      <p:ext uri="{BB962C8B-B14F-4D97-AF65-F5344CB8AC3E}">
        <p14:creationId xmlns:p14="http://schemas.microsoft.com/office/powerpoint/2010/main" val="2578397408"/>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14657" y="616355"/>
            <a:ext cx="8038867" cy="5939181"/>
          </a:xfrm>
        </p:spPr>
        <p:txBody>
          <a:bodyPr>
            <a:noAutofit/>
          </a:bodyPr>
          <a:lstStyle/>
          <a:p>
            <a:pPr marL="0" indent="0">
              <a:buNone/>
            </a:pPr>
            <a:r>
              <a:rPr lang="en-US" sz="4000" b="1" dirty="0"/>
              <a:t>Finally</a:t>
            </a:r>
            <a:r>
              <a:rPr lang="en-US" sz="4000" dirty="0"/>
              <a:t>, at the end of the story, the solution must seem obvious, logical, possible. The crime must not have resulted from accident or supernatural intervention, and the detective must be able to explain all aspects of the case in a reasonable way. </a:t>
            </a:r>
            <a:endParaRPr lang="en-US" sz="4000" dirty="0"/>
          </a:p>
        </p:txBody>
      </p:sp>
    </p:spTree>
    <p:extLst>
      <p:ext uri="{BB962C8B-B14F-4D97-AF65-F5344CB8AC3E}">
        <p14:creationId xmlns:p14="http://schemas.microsoft.com/office/powerpoint/2010/main" val="1175611296"/>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80</TotalTime>
  <Words>289</Words>
  <Application>Microsoft Macintosh PowerPoint</Application>
  <PresentationFormat>On-screen Show (4:3)</PresentationFormat>
  <Paragraphs>9</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Characteristics of a Detective Story</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Sherlock Holmes’ 7 Rules of Scientific Thinking</dc:title>
  <dc:creator>Sandra Effinger</dc:creator>
  <cp:lastModifiedBy>Sandra Effinger</cp:lastModifiedBy>
  <cp:revision>7</cp:revision>
  <dcterms:created xsi:type="dcterms:W3CDTF">2017-01-07T07:23:42Z</dcterms:created>
  <dcterms:modified xsi:type="dcterms:W3CDTF">2017-02-11T06:49:12Z</dcterms:modified>
</cp:coreProperties>
</file>